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73" r:id="rId4"/>
    <p:sldId id="274" r:id="rId5"/>
    <p:sldId id="275" r:id="rId6"/>
    <p:sldId id="276" r:id="rId7"/>
    <p:sldId id="278" r:id="rId8"/>
    <p:sldId id="277" r:id="rId9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5"/>
    <a:srgbClr val="99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45" d="100"/>
          <a:sy n="45" d="100"/>
        </p:scale>
        <p:origin x="-2128" y="-7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1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5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4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2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3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7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4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9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1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8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E085-2313-4AE0-9E65-39BA642E579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AAC18-D07D-4869-B8EA-D2EE14422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7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22727" y="2546251"/>
            <a:ext cx="5018650" cy="3460654"/>
          </a:xfrm>
          <a:prstGeom prst="round2DiagRect">
            <a:avLst/>
          </a:prstGeom>
          <a:solidFill>
            <a:srgbClr val="FFF8E5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458" y="3399415"/>
            <a:ext cx="4403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ГОТОВИМСЯ К ЕГЭ</a:t>
            </a:r>
          </a:p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ПО ОБЩЕСТВОЗНАНИЮ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7252" y="6340720"/>
            <a:ext cx="314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DiscoSerif" panose="05020102010704020607" pitchFamily="18" charset="-52"/>
              </a:rPr>
              <a:t>2025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DiscoSerif" panose="05020102010704020607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5143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40869" y="20184"/>
            <a:ext cx="4976261" cy="122842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221" y="446651"/>
            <a:ext cx="438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ОСОБЕННОСТИ ЭКЗАМЕНА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8884" y="1378634"/>
            <a:ext cx="6500228" cy="232116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Экзаменационная работа включает в себя 25 заданий по 5 тематическим блокам: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Человек и общество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Экономика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Социальные отношения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Политика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Право</a:t>
            </a:r>
            <a:endParaRPr lang="ru-RU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40869" y="8339904"/>
            <a:ext cx="3525292" cy="118392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Продолжительность экзамена – 210 минут (3 ч. 30 мин.)</a:t>
            </a:r>
            <a:endParaRPr lang="ru-RU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808365" y="8339903"/>
            <a:ext cx="2004645" cy="118392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Минимальное количество баллов - 42</a:t>
            </a:r>
            <a:endParaRPr lang="ru-RU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131326" y="3809923"/>
            <a:ext cx="4976261" cy="122842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222" y="4248093"/>
            <a:ext cx="438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ИЗМЕНЕНИЯ КИМ ЕГЭ В 2025 ГОДУ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8884" y="5202703"/>
            <a:ext cx="6500228" cy="291712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Количество заданий и их нумерация, критерии оценивания остались без изменений.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Расширилось содержание вопросов: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связь между показателями ВВП и ВНП;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налоговые льготы и вычеты;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налогообложение и субсидирование;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этнокультурные ценности и традиции;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конституционное судопроизводство;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арбитражное судопроизводство.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30232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40869" y="20184"/>
            <a:ext cx="4976261" cy="122842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395" y="434341"/>
            <a:ext cx="4671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СТРУКТУРА КИМ ПО ОБЩЕСТВОЗНАНИЮ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8884" y="2195733"/>
            <a:ext cx="6500228" cy="232116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Состоит из 16 заданий.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Формат заданий: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Задания на выбор и запись нескольких правильных ответов из перечня (№1-5, 7, 8-12, 14,16)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Задания на установление соответствия (№6, 13, 15)</a:t>
            </a:r>
            <a:endParaRPr lang="ru-RU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8884" y="1380543"/>
            <a:ext cx="1364567" cy="56079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Часть 1</a:t>
            </a:r>
            <a:endParaRPr lang="ru-RU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95967"/>
              </p:ext>
            </p:extLst>
          </p:nvPr>
        </p:nvGraphicFramePr>
        <p:xfrm>
          <a:off x="365761" y="4849838"/>
          <a:ext cx="6313352" cy="30126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09930"/>
                <a:gridCol w="2403422"/>
              </a:tblGrid>
              <a:tr h="5603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 Math" pitchFamily="18" charset="0"/>
                          <a:ea typeface="Cambria Math" pitchFamily="18" charset="0"/>
                        </a:rPr>
                        <a:t>Распределение заданий  по</a:t>
                      </a:r>
                      <a:r>
                        <a:rPr lang="ru-RU" sz="18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тематическим блокам</a:t>
                      </a:r>
                      <a:endParaRPr lang="ru-RU" sz="18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6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Тематический блок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Номера заданий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98534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Человек и 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2-4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685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5-7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685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Социальные отношения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8-9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685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10-13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685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Право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14-16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250831" y="8295461"/>
            <a:ext cx="3999473" cy="118392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Задание №1 не привязано ни к какому тематическому блоку!</a:t>
            </a:r>
            <a:endParaRPr lang="ru-RU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40869" y="20184"/>
            <a:ext cx="4976261" cy="122842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395" y="434341"/>
            <a:ext cx="4671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СТРУКТУРА КИМ ПО ОБЩЕСТВОЗНАНИЮ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8884" y="2184400"/>
            <a:ext cx="6500228" cy="13589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Состоит из 9 заданий проверяемых экспертами. 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Не зная критерии оценивания можно потерять много баллов, несмотря на хорошие знания.</a:t>
            </a:r>
          </a:p>
          <a:p>
            <a:endParaRPr lang="ru-RU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8884" y="1380543"/>
            <a:ext cx="1364567" cy="56079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Часть 2</a:t>
            </a:r>
            <a:endParaRPr lang="ru-RU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65349"/>
              </p:ext>
            </p:extLst>
          </p:nvPr>
        </p:nvGraphicFramePr>
        <p:xfrm>
          <a:off x="365760" y="3999524"/>
          <a:ext cx="6313352" cy="52466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75739"/>
                <a:gridCol w="4837613"/>
              </a:tblGrid>
              <a:tr h="386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№ задания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Формат задания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98534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 Math" pitchFamily="18" charset="0"/>
                          <a:ea typeface="Cambria Math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Задание к тексту. Нужно привести прямые цитаты из текста при ответе на вопрос (2 балла)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6859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 Math" pitchFamily="18" charset="0"/>
                          <a:ea typeface="Cambria Math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Составление</a:t>
                      </a:r>
                      <a:r>
                        <a:rPr lang="ru-RU" sz="16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определения (2 балла)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6859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 Math" pitchFamily="18" charset="0"/>
                          <a:ea typeface="Cambria Math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Написание примеров (3 балла)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6859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 Math" pitchFamily="18" charset="0"/>
                          <a:ea typeface="Cambria Math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Формулирование и аргументация</a:t>
                      </a:r>
                      <a:r>
                        <a:rPr lang="ru-RU" sz="16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оценочных, прогностических и иных суждений, связанных с проблематикой текста (3 балла)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6859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 Math" pitchFamily="18" charset="0"/>
                          <a:ea typeface="Cambria Math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Анализ экономического</a:t>
                      </a:r>
                      <a:r>
                        <a:rPr lang="ru-RU" sz="16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графика: спрос, предложение, равновесная цена. (3 балла)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6859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 Math" pitchFamily="18" charset="0"/>
                          <a:ea typeface="Cambria Math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Решение задания-задачи (4 балла)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6859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 Math" pitchFamily="18" charset="0"/>
                          <a:ea typeface="Cambria Math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Задание по</a:t>
                      </a:r>
                      <a:r>
                        <a:rPr lang="ru-RU" sz="16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Конституции РФ и законодательству РФ (3 балла)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416859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 Math" pitchFamily="18" charset="0"/>
                          <a:ea typeface="Cambria Math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Составление плана развернутого ответа (4 балла)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632606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 Math" pitchFamily="18" charset="0"/>
                          <a:ea typeface="Cambria Math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 Math" pitchFamily="18" charset="0"/>
                          <a:ea typeface="Cambria Math" pitchFamily="18" charset="0"/>
                        </a:rPr>
                        <a:t>Рассуждение с привлечением актуальных</a:t>
                      </a:r>
                      <a:r>
                        <a:rPr lang="ru-RU" sz="16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реалий (6 баллов)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9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40869" y="20184"/>
            <a:ext cx="4976261" cy="122842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3395" y="434341"/>
            <a:ext cx="4671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СТРУКТУРА КИМ ПО ОБЩЕСТВОЗНАНИЮ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8886" y="2240671"/>
            <a:ext cx="6500228" cy="119184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Для каждого задания 2 части нужен свой подход, чтобы получить максимальный балл.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78884" y="1380542"/>
            <a:ext cx="1364567" cy="56079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Часть 2</a:t>
            </a:r>
            <a:endParaRPr lang="ru-RU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76137"/>
              </p:ext>
            </p:extLst>
          </p:nvPr>
        </p:nvGraphicFramePr>
        <p:xfrm>
          <a:off x="439613" y="3726178"/>
          <a:ext cx="5978769" cy="551629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78769"/>
              </a:tblGrid>
              <a:tr h="42554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5 общих правил записи развернутых ответов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: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67236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Cambria Math" pitchFamily="18" charset="0"/>
                          <a:ea typeface="Cambria Math" pitchFamily="18" charset="0"/>
                        </a:rPr>
                        <a:t>1. Излагай мысли структурированно,</a:t>
                      </a:r>
                      <a:r>
                        <a:rPr lang="ru-RU" sz="18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используй нумерацию и пробелы между смысловыми частями</a:t>
                      </a:r>
                      <a:endParaRPr lang="ru-RU" sz="18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96051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Cambria Math" pitchFamily="18" charset="0"/>
                          <a:ea typeface="Cambria Math" pitchFamily="18" charset="0"/>
                        </a:rPr>
                        <a:t>2. Не зачеркивай записи, т.к.</a:t>
                      </a:r>
                      <a:r>
                        <a:rPr lang="ru-RU" sz="18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это загрязняет работу. Лучше сначала набросай ответ в черновике, а потом перенеси его в бланк ответов</a:t>
                      </a:r>
                      <a:endParaRPr lang="ru-RU" sz="18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67236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Cambria Math" pitchFamily="18" charset="0"/>
                          <a:ea typeface="Cambria Math" pitchFamily="18" charset="0"/>
                        </a:rPr>
                        <a:t>3. Используй</a:t>
                      </a:r>
                      <a:r>
                        <a:rPr lang="ru-RU" sz="18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вводные предложения перед ответом, чтобы ввести эксперта в курс дела.</a:t>
                      </a:r>
                      <a:endParaRPr lang="ru-RU" sz="18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124867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Cambria Math" pitchFamily="18" charset="0"/>
                          <a:ea typeface="Cambria Math" pitchFamily="18" charset="0"/>
                        </a:rPr>
                        <a:t>4. Делай предложения лаконичными.</a:t>
                      </a:r>
                      <a:r>
                        <a:rPr lang="ru-RU" sz="18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Следи за тем, чтобы они относились к сути вопроса. Если рассуждения будут непонятными, эксперт может не разобраться в них и поставить низкий балл.</a:t>
                      </a:r>
                      <a:endParaRPr lang="ru-RU" sz="18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153682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Cambria Math" pitchFamily="18" charset="0"/>
                          <a:ea typeface="Cambria Math" pitchFamily="18" charset="0"/>
                        </a:rPr>
                        <a:t>5. Не забывай</a:t>
                      </a:r>
                      <a:r>
                        <a:rPr lang="ru-RU" sz="18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о том, что вторую часть проверяют люди. Постарайся создать благоприятное впечатление: чем легче будет читать твою работу,  тем больше шансов, что эксперты найдут всю информацию и высоко оценят ответ</a:t>
                      </a:r>
                      <a:endParaRPr lang="ru-RU" sz="18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5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40869" y="20184"/>
            <a:ext cx="4976261" cy="122842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395" y="434341"/>
            <a:ext cx="4671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РАЗБОР СЛОЖНЫХ ЗАДАНИЙ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8886" y="1481015"/>
            <a:ext cx="6500228" cy="119184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Задание 6.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Один из вариантов этого задания – о системе налогов в РФ. Запомните какие налоги поступают в разные виды бюджета: местный, региональный, федеральный.</a:t>
            </a:r>
            <a:endParaRPr lang="ru-RU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428998" y="8528836"/>
            <a:ext cx="2873805" cy="115164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По уровню сложности: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Базовый – 13 заданий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Повышенный – 8 заданий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Высокий 4 задания  </a:t>
            </a:r>
            <a:endParaRPr lang="ru-RU" sz="16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78884" y="2802595"/>
            <a:ext cx="6500228" cy="321993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Задание 13.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Возможно встретить 2 вида условий. 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1 – соотнести полномочия органов государственной власти и субъектов власти.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2 – соотнести полномочия федерального центра и субъектов.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Изучи Конституцию РФ, а для более эффективного запоминания используй при подготовке </a:t>
            </a:r>
            <a:r>
              <a:rPr lang="ru-RU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мнемо</a:t>
            </a: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-карточки. На одной стороне напиши полномочия, а на другой название государственного органа, который их имеет.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8886" y="6135076"/>
            <a:ext cx="6500228" cy="215079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Задание 24-25.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Больше практики в составлении сложных планов по различным тематическим блокам.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В задании 25, где нужно привести примеры, используй </a:t>
            </a:r>
            <a:r>
              <a:rPr lang="ru-RU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межпредметные</a:t>
            </a:r>
            <a:r>
              <a:rPr lang="ru-RU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связи и информацию из различных источников (книг, фильмов, общественной жизни и т.д.). Чтобы найти ее чаще смотри новости</a:t>
            </a:r>
          </a:p>
        </p:txBody>
      </p:sp>
    </p:spTree>
    <p:extLst>
      <p:ext uri="{BB962C8B-B14F-4D97-AF65-F5344CB8AC3E}">
        <p14:creationId xmlns:p14="http://schemas.microsoft.com/office/powerpoint/2010/main" val="2110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40869" y="20184"/>
            <a:ext cx="4976261" cy="122842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395" y="434341"/>
            <a:ext cx="4671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КАК БУДУТ ОЦЕНИВАТЬСЯ ЗАДАНИЯ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8886" y="1633023"/>
            <a:ext cx="6500228" cy="3909647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Часть 1.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Задания 1,3,9, и 12 – за каждый верный ответ 1 балл.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Задания 6, 13 и 15 – можно получить 2 балла (при полном и правильном ответе). </a:t>
            </a: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В случае ошибки в одной из позиций ответа – 1 балл. Во всех остальных случаях 0 баллов.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Задания 2,4,5,7,8,10,11,14 и 16 – оценивается 2 баллами при полном и правильном ответе. 1 балл, если один из символов неверен или его не хватает. В иных случаях – 0 баллов.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8886" y="5741180"/>
            <a:ext cx="6500228" cy="292217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Часть 2.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Эти задания требуют развернутого ответа. С подробными критериями оценивания можно ознакомиться в конце </a:t>
            </a:r>
            <a:r>
              <a:rPr lang="ru-RU" u="sng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демоверсии</a:t>
            </a: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по обществознанию.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Всего за 2 часть можно набрать 30 первичных баллов.</a:t>
            </a:r>
          </a:p>
        </p:txBody>
      </p:sp>
    </p:spTree>
    <p:extLst>
      <p:ext uri="{BB962C8B-B14F-4D97-AF65-F5344CB8AC3E}">
        <p14:creationId xmlns:p14="http://schemas.microsoft.com/office/powerpoint/2010/main" val="19853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40869" y="20184"/>
            <a:ext cx="4976261" cy="122842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395" y="434341"/>
            <a:ext cx="4671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СОВЕТЫ ПО ПОДГОТОВКЕ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8884" y="1547446"/>
            <a:ext cx="6500228" cy="586622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Готовься заранее. Для этого распланирую свою подготовку. Составь индивидуальный план подготовки.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Ознакомься с темами из кодификатора. Составь список тем, которые вызывают трудности.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Изучи критерии оценивания 2 части, чтобы лучше понимать, что хотят увидеть эксперты.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Напиши пробный экзамен, чтобы определить свои сильные и слабые стороны. Обрати внимание на то, какие задания отнимают больше времени – оно на экзамене будет ограничено.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При подготовке к экзамену не оставляй наиболее сложные задания на конец. Начинай именно с них!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992097" y="7872422"/>
            <a:ext cx="2873805" cy="115164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Удачи на экзаменах!</a:t>
            </a:r>
            <a:endParaRPr lang="ru-RU" sz="28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836</Words>
  <Application>Microsoft Office PowerPoint</Application>
  <PresentationFormat>Лист A4 (210x297 мм)</PresentationFormat>
  <Paragraphs>104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Bryansk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98</cp:revision>
  <dcterms:created xsi:type="dcterms:W3CDTF">2024-09-07T13:18:58Z</dcterms:created>
  <dcterms:modified xsi:type="dcterms:W3CDTF">2024-09-10T12:47:13Z</dcterms:modified>
</cp:coreProperties>
</file>