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559"/>
    <a:srgbClr val="F09415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21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3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7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6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8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3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3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8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5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19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3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38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0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8FBB-F9AA-4615-90A4-9EB06FEBD0C9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AF8FB2-4267-47CB-A666-AF84AB68C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20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91" y="2289906"/>
            <a:ext cx="9315940" cy="386080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b="1" i="1" u="sng" dirty="0" smtClean="0">
                <a:latin typeface="Monotype Corsiva" panose="03010101010201010101" pitchFamily="66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МБОУ</a:t>
            </a:r>
            <a:r>
              <a:rPr lang="ru-RU" sz="4000" b="1" i="1" u="sng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«СОШ №1 с.Алхан-Кала»</a:t>
            </a:r>
            <a:br>
              <a:rPr lang="ru-RU" sz="4000" b="1" i="1" u="sng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Monotype Corsiva" panose="03010101010201010101" pitchFamily="66" charset="0"/>
                <a:ea typeface="Nirmala UI" panose="020B0502040204020203" pitchFamily="34" charset="0"/>
                <a:cs typeface="Nirmala UI" panose="020B0502040204020203" pitchFamily="34" charset="0"/>
              </a:rPr>
              <a:t>Приготовление обеда </a:t>
            </a:r>
            <a:br>
              <a:rPr lang="ru-RU" sz="4000" i="1" dirty="0" smtClean="0">
                <a:latin typeface="Monotype Corsiva" panose="03010101010201010101" pitchFamily="66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ru-RU" sz="4000" i="1" dirty="0" smtClean="0">
                <a:latin typeface="Monotype Corsiva" panose="03010101010201010101" pitchFamily="66" charset="0"/>
                <a:ea typeface="Nirmala UI" panose="020B0502040204020203" pitchFamily="34" charset="0"/>
                <a:cs typeface="Nirmala UI" panose="020B0502040204020203" pitchFamily="34" charset="0"/>
              </a:rPr>
              <a:t>поварами школьной столовой</a:t>
            </a:r>
            <a:br>
              <a:rPr lang="ru-RU" sz="4000" i="1" dirty="0" smtClean="0">
                <a:latin typeface="Monotype Corsiva" panose="03010101010201010101" pitchFamily="66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ru-RU" sz="4000" i="1" dirty="0" smtClean="0">
                <a:latin typeface="Monotype Corsiva" panose="03010101010201010101" pitchFamily="66" charset="0"/>
                <a:ea typeface="Nirmala UI" panose="020B0502040204020203" pitchFamily="34" charset="0"/>
                <a:cs typeface="Nirmala UI" panose="020B0502040204020203" pitchFamily="34" charset="0"/>
              </a:rPr>
              <a:t>«Куринные котлеты с картофельным пюре</a:t>
            </a:r>
            <a:br>
              <a:rPr lang="ru-RU" sz="4000" i="1" dirty="0" smtClean="0">
                <a:latin typeface="Monotype Corsiva" panose="03010101010201010101" pitchFamily="66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ru-RU" sz="4000" i="1" dirty="0" smtClean="0">
                <a:latin typeface="Monotype Corsiva" panose="03010101010201010101" pitchFamily="66" charset="0"/>
                <a:ea typeface="Nirmala UI" panose="020B0502040204020203" pitchFamily="34" charset="0"/>
                <a:cs typeface="Nirmala UI" panose="020B0502040204020203" pitchFamily="34" charset="0"/>
              </a:rPr>
              <a:t>и морковный салат» </a:t>
            </a:r>
            <a:endParaRPr lang="ru-RU" sz="4000" i="1" dirty="0">
              <a:latin typeface="Mistral" panose="03090702030407020403" pitchFamily="66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1" y="187571"/>
            <a:ext cx="2988000" cy="29654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8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Школьное питание – залог </a:t>
            </a:r>
            <a:r>
              <a:rPr lang="ru-RU" sz="4400" b="1" dirty="0" smtClean="0">
                <a:latin typeface="Monotype Corsiva" panose="03010101010201010101" pitchFamily="66" charset="0"/>
              </a:rPr>
              <a:t>здоровья</a:t>
            </a:r>
            <a:r>
              <a:rPr lang="ru-RU" sz="4400" b="1" dirty="0">
                <a:latin typeface="Monotype Corsiva" panose="03010101010201010101" pitchFamily="66" charset="0"/>
              </a:rPr>
              <a:t> </a:t>
            </a:r>
            <a:br>
              <a:rPr lang="ru-RU" sz="4400" b="1" dirty="0">
                <a:latin typeface="Monotype Corsiva" panose="03010101010201010101" pitchFamily="66" charset="0"/>
              </a:rPr>
            </a:br>
            <a:r>
              <a:rPr lang="ru-RU" sz="4400" b="1" dirty="0">
                <a:latin typeface="Monotype Corsiva" panose="03010101010201010101" pitchFamily="66" charset="0"/>
              </a:rPr>
              <a:t>подрастающего поколения</a:t>
            </a:r>
            <a:br>
              <a:rPr lang="ru-RU" sz="4400" b="1" dirty="0">
                <a:latin typeface="Monotype Corsiva" panose="03010101010201010101" pitchFamily="66" charset="0"/>
              </a:rPr>
            </a:br>
            <a:r>
              <a:rPr lang="ru-RU" sz="4400" b="1" dirty="0">
                <a:latin typeface="Monotype Corsiva" panose="03010101010201010101" pitchFamily="66" charset="0"/>
              </a:rPr>
              <a:t> </a:t>
            </a:r>
            <a:br>
              <a:rPr lang="ru-RU" sz="4400" b="1" dirty="0">
                <a:latin typeface="Monotype Corsiva" panose="03010101010201010101" pitchFamily="66" charset="0"/>
              </a:rPr>
            </a:b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3554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питание детей во время пребывания в школе является одним из важных условий поддержания их здоровья и способности к эффективному обучению.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школьного питания ведёт к улучшению показателей уровня здоровья населения, и в первую очередь детей, учитывая, что в школе они проводят большую часть своего времени. Поэтому питание является одним из важных факторов, определяющих здоровье подрастающего поколения.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сбалансированное питание способствует профилактике заболеваний, повышению работоспособности и успеваемости, физическому и умственному развитию детей и подростков, создаёт условия к их адаптации к современной жизни.</a:t>
            </a:r>
          </a:p>
          <a:p>
            <a:pPr indent="450000" algn="just"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61" y="838383"/>
            <a:ext cx="5705232" cy="4931508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/>
              <a:t/>
            </a:r>
            <a:br>
              <a:rPr lang="ru-RU" sz="1800" b="1" u="sng" dirty="0"/>
            </a:br>
            <a:r>
              <a:rPr lang="ru-RU" sz="1800" b="1" u="sng" dirty="0" smtClean="0"/>
              <a:t>Куриный </a:t>
            </a:r>
            <a:r>
              <a:rPr lang="ru-RU" sz="1800" b="1" u="sng" dirty="0"/>
              <a:t>фарш </a:t>
            </a:r>
            <a:r>
              <a:rPr lang="ru-RU" sz="1800" dirty="0"/>
              <a:t>– высокобелковый, диетический продукт с </a:t>
            </a:r>
            <a:r>
              <a:rPr lang="ru-RU" sz="1800" dirty="0" smtClean="0"/>
              <a:t>уникальным составом.</a:t>
            </a:r>
            <a:br>
              <a:rPr lang="ru-RU" sz="1800" dirty="0" smtClean="0"/>
            </a:br>
            <a:r>
              <a:rPr lang="ru-RU" sz="1800" b="1" u="sng" dirty="0"/>
              <a:t>Преимущество мяса курицы </a:t>
            </a:r>
            <a:r>
              <a:rPr lang="ru-RU" sz="1800" dirty="0"/>
              <a:t>– рекордное количество белка на 100 грамм. Оно достигает 22% от общей массы продукта. Для сравнения: в индейке – </a:t>
            </a:r>
            <a:r>
              <a:rPr lang="ru-RU" sz="1800" dirty="0" smtClean="0"/>
              <a:t>19-20%, в </a:t>
            </a:r>
            <a:r>
              <a:rPr lang="ru-RU" sz="1800" dirty="0"/>
              <a:t>говядине – 18-19%.</a:t>
            </a:r>
            <a:r>
              <a:rPr lang="ru-RU" sz="1800" dirty="0" smtClean="0"/>
              <a:t> В </a:t>
            </a:r>
            <a:r>
              <a:rPr lang="ru-RU" sz="1800" dirty="0"/>
              <a:t>курином фарше содержится четверть суточной нормы таких полезных веществ, </a:t>
            </a:r>
            <a:r>
              <a:rPr lang="ru-RU" sz="1800" dirty="0" smtClean="0"/>
              <a:t>как</a:t>
            </a:r>
            <a:br>
              <a:rPr lang="ru-RU" sz="1800" dirty="0" smtClean="0"/>
            </a:br>
            <a:r>
              <a:rPr lang="ru-RU" sz="1800" dirty="0" smtClean="0"/>
              <a:t>витамины </a:t>
            </a:r>
            <a:r>
              <a:rPr lang="ru-RU" sz="1800" dirty="0"/>
              <a:t>В5, В6, РР, калий, фосфор и незаменимая Омега-6. Также в нём много селена, цинка, серы, витамина B12.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Эти </a:t>
            </a:r>
            <a:r>
              <a:rPr lang="ru-RU" sz="1800" dirty="0"/>
              <a:t>микроэлементы задействованы в ключевых процессах </a:t>
            </a:r>
            <a:r>
              <a:rPr lang="ru-RU" sz="1800" dirty="0" smtClean="0"/>
              <a:t>организма.</a:t>
            </a:r>
            <a:br>
              <a:rPr lang="ru-RU" sz="1800" dirty="0" smtClean="0"/>
            </a:br>
            <a:endParaRPr lang="ru-RU" sz="1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83" y="2206857"/>
            <a:ext cx="390144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14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7851" y="767619"/>
            <a:ext cx="10571998" cy="9704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anose="03010101010201010101" pitchFamily="66" charset="0"/>
              </a:rPr>
              <a:t>Приготовление куриных котлет</a:t>
            </a:r>
            <a:br>
              <a:rPr lang="ru-RU" sz="4800" b="1" dirty="0" smtClean="0">
                <a:latin typeface="Monotype Corsiva" panose="03010101010201010101" pitchFamily="66" charset="0"/>
              </a:rPr>
            </a:b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496682" y="2274274"/>
            <a:ext cx="9475748" cy="1547449"/>
          </a:xfrm>
        </p:spPr>
        <p:txBody>
          <a:bodyPr/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Выкладка в миску куриного фарша. Добавить яйцо, лук и манку. Отбить фарш. Форму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запекания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смазать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растительным маслом.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Смочить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водой и сформировать котлеты, после выложить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Запечь котлеты в духовке при 200 градусах 25-30 минут. Когда они хорошо подрумянятся, достать их из духовки, остудить.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3"/>
          <a:stretch/>
        </p:blipFill>
        <p:spPr>
          <a:xfrm>
            <a:off x="6237573" y="3821723"/>
            <a:ext cx="3226302" cy="22512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29" y="3821723"/>
            <a:ext cx="3798721" cy="22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824" y="63682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Приготовление картофельного пюре</a:t>
            </a:r>
            <a:br>
              <a:rPr lang="ru-RU" sz="4400" b="1" dirty="0">
                <a:latin typeface="Monotype Corsiva" panose="03010101010201010101" pitchFamily="66" charset="0"/>
              </a:rPr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685" y="2191220"/>
            <a:ext cx="8952807" cy="153830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Очищаем указанное количество картофеля от кожуры. Промываем овощи и выкладываем в большую кастрюлю.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крупные плоды можно разрезать на половинки, это ускорит кулинарный процесс. Заливаем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водой полностью. Добавляем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по вкусу. Варим картошку до мягкости. Готовность проверяем ножом. После того, как картошка будет готова, аккуратно сливаем всю воду. В горячий картофель выкладываем кусочек сливочного масла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Выливаем сюда предварительно разогретое молоко.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66" y="3878022"/>
            <a:ext cx="3498165" cy="23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81" y="304797"/>
            <a:ext cx="8419774" cy="67993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Приготовление картофельного пюре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446" y="1387231"/>
            <a:ext cx="8761045" cy="1903046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картошка будет готова, аккуратно сливаем всю воду. В горячий картофель выкладываем кусочек сливочного масла. Выливаем сюда предварительно разогретое молоко. Картофель с молоком и маслом хорошенько разминаем до образования нежного пюре. Картофельное пюре с молоком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08" y="2524332"/>
            <a:ext cx="2530217" cy="186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2" y="3013117"/>
            <a:ext cx="4814279" cy="3105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08" y="4638110"/>
            <a:ext cx="2530217" cy="1848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91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609600"/>
            <a:ext cx="9070802" cy="1320800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 smtClean="0">
                <a:latin typeface="Monotype Corsiva" panose="03010101010201010101" pitchFamily="66" charset="0"/>
              </a:rPr>
              <a:t>      Приготовление морковного салата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868" y="2029325"/>
            <a:ext cx="9124748" cy="91626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Натереть </a:t>
            </a:r>
            <a:r>
              <a:rPr lang="ru-RU" sz="2000" dirty="0"/>
              <a:t>морковь </a:t>
            </a:r>
            <a:r>
              <a:rPr lang="ru-RU" sz="2000" dirty="0" smtClean="0"/>
              <a:t>на </a:t>
            </a:r>
            <a:r>
              <a:rPr lang="ru-RU" sz="2000" dirty="0"/>
              <a:t>тёрке</a:t>
            </a:r>
            <a:r>
              <a:rPr lang="ru-RU" sz="2000" dirty="0" smtClean="0"/>
              <a:t>. </a:t>
            </a:r>
            <a:r>
              <a:rPr lang="ru-RU" sz="2000" dirty="0"/>
              <a:t>Слегка </a:t>
            </a:r>
            <a:r>
              <a:rPr lang="ru-RU" sz="2000" dirty="0" smtClean="0"/>
              <a:t>посыпать </a:t>
            </a:r>
            <a:r>
              <a:rPr lang="ru-RU" sz="2000" dirty="0"/>
              <a:t>морковь сахарным </a:t>
            </a:r>
            <a:r>
              <a:rPr lang="ru-RU" sz="2000" dirty="0" smtClean="0"/>
              <a:t>песком.</a:t>
            </a:r>
            <a:r>
              <a:rPr lang="ru-RU" dirty="0"/>
              <a:t> </a:t>
            </a:r>
            <a:r>
              <a:rPr lang="ru-RU" sz="2000" dirty="0"/>
              <a:t>Всё </a:t>
            </a:r>
            <a:r>
              <a:rPr lang="ru-RU" sz="2000" dirty="0" smtClean="0"/>
              <a:t>перемешать, дат </a:t>
            </a:r>
            <a:r>
              <a:rPr lang="ru-RU" sz="2000" dirty="0"/>
              <a:t>постоять салату 5 минут, чтобы сахар растворился</a:t>
            </a:r>
            <a:r>
              <a:rPr lang="ru-RU" sz="2000" dirty="0" smtClean="0"/>
              <a:t>.</a:t>
            </a:r>
          </a:p>
          <a:p>
            <a:pPr algn="just"/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77" y="3044510"/>
            <a:ext cx="5419007" cy="30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872" y="1172307"/>
            <a:ext cx="8630789" cy="17584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Спасибо поварам за </a:t>
            </a:r>
            <a:r>
              <a:rPr lang="ru-RU" sz="4400" b="1" dirty="0" smtClean="0">
                <a:latin typeface="Monotype Corsiva" panose="03010101010201010101" pitchFamily="66" charset="0"/>
              </a:rPr>
              <a:t>вкусный обед!</a:t>
            </a:r>
            <a:br>
              <a:rPr lang="ru-RU" sz="4400" b="1" dirty="0" smtClean="0">
                <a:latin typeface="Monotype Corsiva" panose="03010101010201010101" pitchFamily="66" charset="0"/>
              </a:rPr>
            </a:br>
            <a:r>
              <a:rPr lang="ru-RU" sz="4400" b="1" dirty="0" smtClean="0">
                <a:latin typeface="Monotype Corsiva" panose="03010101010201010101" pitchFamily="66" charset="0"/>
              </a:rPr>
              <a:t>Приятного аппетита</a:t>
            </a:r>
            <a:r>
              <a:rPr lang="ru-RU" sz="4400" b="1" dirty="0">
                <a:latin typeface="Monotype Corsiva" panose="03010101010201010101" pitchFamily="66" charset="0"/>
              </a:rPr>
              <a:t>!</a:t>
            </a:r>
            <a:br>
              <a:rPr lang="ru-RU" sz="4400" b="1" dirty="0">
                <a:latin typeface="Monotype Corsiva" panose="03010101010201010101" pitchFamily="66" charset="0"/>
              </a:rPr>
            </a:b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65" y="2641600"/>
            <a:ext cx="4608248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226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Malgun Gothic</vt:lpstr>
      <vt:lpstr>Arial</vt:lpstr>
      <vt:lpstr>Calibri</vt:lpstr>
      <vt:lpstr>Mistral</vt:lpstr>
      <vt:lpstr>Monotype Corsiva</vt:lpstr>
      <vt:lpstr>Nirmala UI</vt:lpstr>
      <vt:lpstr>Times New Roman</vt:lpstr>
      <vt:lpstr>Trebuchet MS</vt:lpstr>
      <vt:lpstr>Wingdings 3</vt:lpstr>
      <vt:lpstr>Аспект</vt:lpstr>
      <vt:lpstr>  МБОУ «СОШ №1 с.Алхан-Кала» Приготовление обеда  поварами школьной столовой «Куринные котлеты с картофельным пюре и морковный салат» </vt:lpstr>
      <vt:lpstr>Школьное питание – залог здоровья  подрастающего поколения   </vt:lpstr>
      <vt:lpstr>  Куриный фарш – высокобелковый, диетический продукт с уникальным составом. Преимущество мяса курицы – рекордное количество белка на 100 грамм. Оно достигает 22% от общей массы продукта. Для сравнения: в индейке – 19-20%, в говядине – 18-19%. В курином фарше содержится четверть суточной нормы таких полезных веществ, как витамины В5, В6, РР, калий, фосфор и незаменимая Омега-6. Также в нём много селена, цинка, серы, витамина B12.  Эти микроэлементы задействованы в ключевых процессах организма. </vt:lpstr>
      <vt:lpstr>Приготовление куриных котлет </vt:lpstr>
      <vt:lpstr>Приготовление картофельного пюре </vt:lpstr>
      <vt:lpstr>Приготовление картофельного пюре</vt:lpstr>
      <vt:lpstr>      Приготовление морковного салата</vt:lpstr>
      <vt:lpstr>Спасибо поварам за вкусный обед! Приятного аппетита!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28</cp:revision>
  <cp:lastPrinted>2024-05-08T15:53:15Z</cp:lastPrinted>
  <dcterms:created xsi:type="dcterms:W3CDTF">2024-05-08T15:36:02Z</dcterms:created>
  <dcterms:modified xsi:type="dcterms:W3CDTF">2026-05-15T16:53:37Z</dcterms:modified>
</cp:coreProperties>
</file>