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11" r:id="rId1"/>
  </p:sldMasterIdLst>
  <p:sldIdLst>
    <p:sldId id="257" r:id="rId2"/>
    <p:sldId id="258" r:id="rId3"/>
    <p:sldId id="259" r:id="rId4"/>
    <p:sldId id="262" r:id="rId5"/>
    <p:sldId id="263" r:id="rId6"/>
    <p:sldId id="264" r:id="rId7"/>
    <p:sldId id="265" r:id="rId8"/>
    <p:sldId id="266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5559"/>
    <a:srgbClr val="F09415"/>
    <a:srgbClr val="CC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8FBB-F9AA-4615-90A4-9EB06FEBD0C9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8FB2-4267-47CB-A666-AF84AB68C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116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8FBB-F9AA-4615-90A4-9EB06FEBD0C9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8FB2-4267-47CB-A666-AF84AB68C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339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8FBB-F9AA-4615-90A4-9EB06FEBD0C9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8FB2-4267-47CB-A666-AF84AB68C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483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8FBB-F9AA-4615-90A4-9EB06FEBD0C9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8FB2-4267-47CB-A666-AF84AB68C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4539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8FBB-F9AA-4615-90A4-9EB06FEBD0C9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8FB2-4267-47CB-A666-AF84AB68C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4190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8FBB-F9AA-4615-90A4-9EB06FEBD0C9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8FB2-4267-47CB-A666-AF84AB68C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939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8FBB-F9AA-4615-90A4-9EB06FEBD0C9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8FB2-4267-47CB-A666-AF84AB68C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804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8FBB-F9AA-4615-90A4-9EB06FEBD0C9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8FB2-4267-47CB-A666-AF84AB68C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2383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8FBB-F9AA-4615-90A4-9EB06FEBD0C9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8FB2-4267-47CB-A666-AF84AB68C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004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8FBB-F9AA-4615-90A4-9EB06FEBD0C9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8FB2-4267-47CB-A666-AF84AB68C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191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8FBB-F9AA-4615-90A4-9EB06FEBD0C9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8FB2-4267-47CB-A666-AF84AB68C9AE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42219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8FBB-F9AA-4615-90A4-9EB06FEBD0C9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8FB2-4267-47CB-A666-AF84AB68C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3323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8FBB-F9AA-4615-90A4-9EB06FEBD0C9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8FB2-4267-47CB-A666-AF84AB68C9A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6702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8FBB-F9AA-4615-90A4-9EB06FEBD0C9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8FB2-4267-47CB-A666-AF84AB68C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4661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8FBB-F9AA-4615-90A4-9EB06FEBD0C9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8FB2-4267-47CB-A666-AF84AB68C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5880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8FBB-F9AA-4615-90A4-9EB06FEBD0C9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F8FB2-4267-47CB-A666-AF84AB68C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335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E8FBB-F9AA-4615-90A4-9EB06FEBD0C9}" type="datetimeFigureOut">
              <a:rPr lang="ru-RU" smtClean="0"/>
              <a:t>15.05.2026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5AF8FB2-4267-47CB-A666-AF84AB68C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2201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12" r:id="rId1"/>
    <p:sldLayoutId id="2147484213" r:id="rId2"/>
    <p:sldLayoutId id="2147484214" r:id="rId3"/>
    <p:sldLayoutId id="2147484215" r:id="rId4"/>
    <p:sldLayoutId id="2147484216" r:id="rId5"/>
    <p:sldLayoutId id="2147484217" r:id="rId6"/>
    <p:sldLayoutId id="2147484218" r:id="rId7"/>
    <p:sldLayoutId id="2147484219" r:id="rId8"/>
    <p:sldLayoutId id="2147484220" r:id="rId9"/>
    <p:sldLayoutId id="2147484221" r:id="rId10"/>
    <p:sldLayoutId id="2147484222" r:id="rId11"/>
    <p:sldLayoutId id="2147484223" r:id="rId12"/>
    <p:sldLayoutId id="2147484224" r:id="rId13"/>
    <p:sldLayoutId id="2147484225" r:id="rId14"/>
    <p:sldLayoutId id="2147484226" r:id="rId15"/>
    <p:sldLayoutId id="21474842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291" y="2289906"/>
            <a:ext cx="9315940" cy="3860801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sz="4000" b="1" i="1" u="sng" dirty="0" smtClean="0">
                <a:latin typeface="Monotype Corsiva" panose="03010101010201010101" pitchFamily="66" charset="0"/>
                <a:ea typeface="Malgun Gothic" panose="020B0503020000020004" pitchFamily="34" charset="-127"/>
                <a:cs typeface="Times New Roman" panose="02020603050405020304" pitchFamily="18" charset="0"/>
              </a:rPr>
              <a:t>МБОУ</a:t>
            </a:r>
            <a:r>
              <a:rPr lang="ru-RU" sz="4000" b="1" i="1" u="sng" dirty="0" smtClean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«СОШ №1 с.Алхан-Кала»</a:t>
            </a:r>
            <a:br>
              <a:rPr lang="ru-RU" sz="4000" b="1" i="1" u="sng" dirty="0" smtClean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i="1" dirty="0" smtClean="0">
                <a:latin typeface="Monotype Corsiva" panose="03010101010201010101" pitchFamily="66" charset="0"/>
                <a:ea typeface="Nirmala UI" panose="020B0502040204020203" pitchFamily="34" charset="0"/>
                <a:cs typeface="Nirmala UI" panose="020B0502040204020203" pitchFamily="34" charset="0"/>
              </a:rPr>
              <a:t>Приготовление обеда </a:t>
            </a:r>
            <a:br>
              <a:rPr lang="ru-RU" sz="4000" i="1" dirty="0" smtClean="0">
                <a:latin typeface="Monotype Corsiva" panose="03010101010201010101" pitchFamily="66" charset="0"/>
                <a:ea typeface="Nirmala UI" panose="020B0502040204020203" pitchFamily="34" charset="0"/>
                <a:cs typeface="Nirmala UI" panose="020B0502040204020203" pitchFamily="34" charset="0"/>
              </a:rPr>
            </a:br>
            <a:r>
              <a:rPr lang="ru-RU" sz="4000" i="1" dirty="0" smtClean="0">
                <a:latin typeface="Monotype Corsiva" panose="03010101010201010101" pitchFamily="66" charset="0"/>
                <a:ea typeface="Nirmala UI" panose="020B0502040204020203" pitchFamily="34" charset="0"/>
                <a:cs typeface="Nirmala UI" panose="020B0502040204020203" pitchFamily="34" charset="0"/>
              </a:rPr>
              <a:t>поварами школьной столовой</a:t>
            </a:r>
            <a:br>
              <a:rPr lang="ru-RU" sz="4000" i="1" dirty="0" smtClean="0">
                <a:latin typeface="Monotype Corsiva" panose="03010101010201010101" pitchFamily="66" charset="0"/>
                <a:ea typeface="Nirmala UI" panose="020B0502040204020203" pitchFamily="34" charset="0"/>
                <a:cs typeface="Nirmala UI" panose="020B0502040204020203" pitchFamily="34" charset="0"/>
              </a:rPr>
            </a:br>
            <a:r>
              <a:rPr lang="ru-RU" sz="4000" i="1" dirty="0" smtClean="0">
                <a:latin typeface="Monotype Corsiva" panose="03010101010201010101" pitchFamily="66" charset="0"/>
                <a:ea typeface="Nirmala UI" panose="020B0502040204020203" pitchFamily="34" charset="0"/>
                <a:cs typeface="Nirmala UI" panose="020B0502040204020203" pitchFamily="34" charset="0"/>
              </a:rPr>
              <a:t>«Куринные котлеты с картофельным пюре</a:t>
            </a:r>
            <a:br>
              <a:rPr lang="ru-RU" sz="4000" i="1" dirty="0" smtClean="0">
                <a:latin typeface="Monotype Corsiva" panose="03010101010201010101" pitchFamily="66" charset="0"/>
                <a:ea typeface="Nirmala UI" panose="020B0502040204020203" pitchFamily="34" charset="0"/>
                <a:cs typeface="Nirmala UI" panose="020B0502040204020203" pitchFamily="34" charset="0"/>
              </a:rPr>
            </a:br>
            <a:r>
              <a:rPr lang="ru-RU" sz="4000" i="1" dirty="0" smtClean="0">
                <a:latin typeface="Monotype Corsiva" panose="03010101010201010101" pitchFamily="66" charset="0"/>
                <a:ea typeface="Nirmala UI" panose="020B0502040204020203" pitchFamily="34" charset="0"/>
                <a:cs typeface="Nirmala UI" panose="020B0502040204020203" pitchFamily="34" charset="0"/>
              </a:rPr>
              <a:t>и морковный салат» </a:t>
            </a:r>
            <a:endParaRPr lang="ru-RU" sz="4000" i="1" dirty="0">
              <a:latin typeface="Mistral" panose="03090702030407020403" pitchFamily="66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1" y="187571"/>
            <a:ext cx="2988000" cy="296546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98053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dirty="0">
                <a:latin typeface="Monotype Corsiva" panose="03010101010201010101" pitchFamily="66" charset="0"/>
              </a:rPr>
              <a:t>Школьное питание – залог </a:t>
            </a:r>
            <a:r>
              <a:rPr lang="ru-RU" sz="4400" b="1" dirty="0" smtClean="0">
                <a:latin typeface="Monotype Corsiva" panose="03010101010201010101" pitchFamily="66" charset="0"/>
              </a:rPr>
              <a:t>здоровья</a:t>
            </a:r>
            <a:r>
              <a:rPr lang="ru-RU" sz="4400" b="1" dirty="0">
                <a:latin typeface="Monotype Corsiva" panose="03010101010201010101" pitchFamily="66" charset="0"/>
              </a:rPr>
              <a:t> </a:t>
            </a:r>
            <a:br>
              <a:rPr lang="ru-RU" sz="4400" b="1" dirty="0">
                <a:latin typeface="Monotype Corsiva" panose="03010101010201010101" pitchFamily="66" charset="0"/>
              </a:rPr>
            </a:br>
            <a:r>
              <a:rPr lang="ru-RU" sz="4400" b="1" dirty="0">
                <a:latin typeface="Monotype Corsiva" panose="03010101010201010101" pitchFamily="66" charset="0"/>
              </a:rPr>
              <a:t>подрастающего поколения</a:t>
            </a:r>
            <a:br>
              <a:rPr lang="ru-RU" sz="4400" b="1" dirty="0">
                <a:latin typeface="Monotype Corsiva" panose="03010101010201010101" pitchFamily="66" charset="0"/>
              </a:rPr>
            </a:br>
            <a:r>
              <a:rPr lang="ru-RU" sz="4400" b="1" dirty="0">
                <a:latin typeface="Monotype Corsiva" panose="03010101010201010101" pitchFamily="66" charset="0"/>
              </a:rPr>
              <a:t> </a:t>
            </a:r>
            <a:br>
              <a:rPr lang="ru-RU" sz="4400" b="1" dirty="0">
                <a:latin typeface="Monotype Corsiva" panose="03010101010201010101" pitchFamily="66" charset="0"/>
              </a:rPr>
            </a:br>
            <a:endParaRPr lang="ru-RU" sz="4400" b="1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035543"/>
            <a:ext cx="8596668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450000" algn="just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Горячее питание детей во время пребывания в школе является одним из важных условий поддержания их здоровья и способности к эффективному обучению. 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Хорошая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школьного питания ведёт к улучшению показателей уровня здоровья населения, и в первую очередь детей, учитывая, что в школе они проводят большую часть своего времени. Поэтому питание является одним из важных факторов, определяющих здоровье подрастающего поколения.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 algn="just">
              <a:spcBef>
                <a:spcPts val="0"/>
              </a:spcBef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Полноценное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сбалансированное питание способствует профилактике заболеваний, повышению работоспособности и успеваемости, физическому и умственному развитию детей и подростков, создаёт условия к их адаптации к современной жизни.</a:t>
            </a:r>
          </a:p>
          <a:p>
            <a:pPr indent="450000" algn="just">
              <a:spcBef>
                <a:spcPts val="0"/>
              </a:spcBef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85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061" y="838383"/>
            <a:ext cx="5705232" cy="4931508"/>
          </a:xfrm>
        </p:spPr>
        <p:txBody>
          <a:bodyPr>
            <a:noAutofit/>
          </a:bodyPr>
          <a:lstStyle/>
          <a:p>
            <a:pPr algn="just"/>
            <a:r>
              <a:rPr lang="ru-RU" sz="1800" b="1" u="sng" dirty="0" smtClean="0"/>
              <a:t/>
            </a:r>
            <a:br>
              <a:rPr lang="ru-RU" sz="1800" b="1" u="sng" dirty="0" smtClean="0"/>
            </a:br>
            <a:r>
              <a:rPr lang="ru-RU" sz="1800" b="1" u="sng" dirty="0"/>
              <a:t/>
            </a:r>
            <a:br>
              <a:rPr lang="ru-RU" sz="1800" b="1" u="sng" dirty="0"/>
            </a:br>
            <a:r>
              <a:rPr lang="ru-RU" sz="1800" b="1" u="sng" dirty="0" smtClean="0"/>
              <a:t>Куриный </a:t>
            </a:r>
            <a:r>
              <a:rPr lang="ru-RU" sz="1800" b="1" u="sng" dirty="0"/>
              <a:t>фарш </a:t>
            </a:r>
            <a:r>
              <a:rPr lang="ru-RU" sz="1800" dirty="0"/>
              <a:t>– высокобелковый, диетический продукт с </a:t>
            </a:r>
            <a:r>
              <a:rPr lang="ru-RU" sz="1800" dirty="0" smtClean="0"/>
              <a:t>уникальным составом.</a:t>
            </a:r>
            <a:br>
              <a:rPr lang="ru-RU" sz="1800" dirty="0" smtClean="0"/>
            </a:br>
            <a:r>
              <a:rPr lang="ru-RU" sz="1800" b="1" u="sng" dirty="0"/>
              <a:t>Преимущество мяса курицы </a:t>
            </a:r>
            <a:r>
              <a:rPr lang="ru-RU" sz="1800" dirty="0"/>
              <a:t>– рекордное количество белка на 100 грамм. Оно достигает 22% от общей массы продукта. Для сравнения: в индейке – </a:t>
            </a:r>
            <a:r>
              <a:rPr lang="ru-RU" sz="1800" dirty="0" smtClean="0"/>
              <a:t>19-20%, в </a:t>
            </a:r>
            <a:r>
              <a:rPr lang="ru-RU" sz="1800" dirty="0"/>
              <a:t>говядине – 18-19%.</a:t>
            </a:r>
            <a:r>
              <a:rPr lang="ru-RU" sz="1800" dirty="0" smtClean="0"/>
              <a:t> В </a:t>
            </a:r>
            <a:r>
              <a:rPr lang="ru-RU" sz="1800" dirty="0"/>
              <a:t>курином фарше содержится четверть суточной нормы таких полезных веществ, </a:t>
            </a:r>
            <a:r>
              <a:rPr lang="ru-RU" sz="1800" dirty="0" smtClean="0"/>
              <a:t>как</a:t>
            </a:r>
            <a:br>
              <a:rPr lang="ru-RU" sz="1800" dirty="0" smtClean="0"/>
            </a:br>
            <a:r>
              <a:rPr lang="ru-RU" sz="1800" dirty="0" smtClean="0"/>
              <a:t>витамины </a:t>
            </a:r>
            <a:r>
              <a:rPr lang="ru-RU" sz="1800" dirty="0"/>
              <a:t>В5, В6, РР, калий, фосфор и незаменимая Омега-6. Также в нём много селена, цинка, серы, витамина B12.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Эти </a:t>
            </a:r>
            <a:r>
              <a:rPr lang="ru-RU" sz="1800" dirty="0"/>
              <a:t>микроэлементы задействованы в ключевых процессах </a:t>
            </a:r>
            <a:r>
              <a:rPr lang="ru-RU" sz="1800" dirty="0" smtClean="0"/>
              <a:t>организма.</a:t>
            </a:r>
            <a:br>
              <a:rPr lang="ru-RU" sz="1800" dirty="0" smtClean="0"/>
            </a:br>
            <a:endParaRPr lang="ru-RU" sz="11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283" y="2206857"/>
            <a:ext cx="3901440" cy="21945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5147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277851" y="767619"/>
            <a:ext cx="10571998" cy="97045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latin typeface="Monotype Corsiva" panose="03010101010201010101" pitchFamily="66" charset="0"/>
              </a:rPr>
              <a:t>Приготовление куриных котлет</a:t>
            </a:r>
            <a:br>
              <a:rPr lang="ru-RU" sz="4800" b="1" dirty="0" smtClean="0">
                <a:latin typeface="Monotype Corsiva" panose="03010101010201010101" pitchFamily="66" charset="0"/>
              </a:rPr>
            </a:br>
            <a:endParaRPr lang="ru-RU" sz="4800" b="1" dirty="0">
              <a:latin typeface="Monotype Corsiva" panose="03010101010201010101" pitchFamily="66" charset="0"/>
            </a:endParaRPr>
          </a:p>
        </p:txBody>
      </p:sp>
      <p:sp>
        <p:nvSpPr>
          <p:cNvPr id="14" name="Текст 2"/>
          <p:cNvSpPr>
            <a:spLocks noGrp="1"/>
          </p:cNvSpPr>
          <p:nvPr>
            <p:ph type="body" idx="1"/>
          </p:nvPr>
        </p:nvSpPr>
        <p:spPr>
          <a:xfrm>
            <a:off x="496682" y="2274274"/>
            <a:ext cx="9475748" cy="1547449"/>
          </a:xfrm>
        </p:spPr>
        <p:txBody>
          <a:bodyPr/>
          <a:lstStyle/>
          <a:p>
            <a:pPr algn="just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Выкладка в миску куриного фарша. Добавить яйцо, лук и манку. Отбить фарш. Форму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запекания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смазать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растительным маслом.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Смочить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руки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водой и сформировать котлеты, после выложить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их в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форму.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Запечь котлеты в духовке при 200 градусах 25-30 минут. Когда они хорошо подрумянятся, достать их из духовки, остудить.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343"/>
          <a:stretch/>
        </p:blipFill>
        <p:spPr>
          <a:xfrm>
            <a:off x="6237573" y="3821723"/>
            <a:ext cx="3226302" cy="225121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929" y="3821723"/>
            <a:ext cx="3798721" cy="225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50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2824" y="636827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>
                <a:latin typeface="Monotype Corsiva" panose="03010101010201010101" pitchFamily="66" charset="0"/>
              </a:rPr>
              <a:t>Приготовление картофельного пюре</a:t>
            </a:r>
            <a:br>
              <a:rPr lang="ru-RU" sz="4400" b="1" dirty="0">
                <a:latin typeface="Monotype Corsiva" panose="03010101010201010101" pitchFamily="66" charset="0"/>
              </a:rPr>
            </a:b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66685" y="2191220"/>
            <a:ext cx="8952807" cy="1538309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Очищаем указанное количество картофеля от кожуры. Промываем овощи и выкладываем в большую кастрюлю.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Слишком крупные плоды можно разрезать на половинки, это ускорит кулинарный процесс. Заливаем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картофель водой полностью. Добавляем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соли по вкусу. Варим картошку до мягкости. Готовность проверяем ножом. После того, как картошка будет готова, аккуратно сливаем всю воду. В горячий картофель выкладываем кусочек сливочного масла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Выливаем сюда предварительно разогретое молоко.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7866" y="3878022"/>
            <a:ext cx="3498165" cy="239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48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2081" y="304797"/>
            <a:ext cx="8419774" cy="679938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>
                <a:latin typeface="Monotype Corsiva" panose="03010101010201010101" pitchFamily="66" charset="0"/>
              </a:rPr>
              <a:t>Приготовление картофельного пюре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1446" y="1387231"/>
            <a:ext cx="8761045" cy="1903046"/>
          </a:xfrm>
        </p:spPr>
        <p:txBody>
          <a:bodyPr/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того, как картошка будет готова, аккуратно сливаем всю воду. В горячий картофель выкладываем кусочек сливочного масла. Выливаем сюда предварительно разогретое молоко. Картофель с молоком и маслом хорошенько разминаем до образования нежного пюре. Картофельное пюре с молоком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готово.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Объект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208" y="2524332"/>
            <a:ext cx="2530217" cy="18679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42" y="3013117"/>
            <a:ext cx="4814279" cy="310568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208" y="4638110"/>
            <a:ext cx="2530217" cy="18486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4911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200" y="609600"/>
            <a:ext cx="9070802" cy="1320800"/>
          </a:xfrm>
        </p:spPr>
        <p:txBody>
          <a:bodyPr>
            <a:noAutofit/>
          </a:bodyPr>
          <a:lstStyle/>
          <a:p>
            <a:pPr algn="just"/>
            <a:r>
              <a:rPr lang="ru-RU" sz="4800" b="1" dirty="0" smtClean="0">
                <a:latin typeface="Monotype Corsiva" panose="03010101010201010101" pitchFamily="66" charset="0"/>
              </a:rPr>
              <a:t>      Приготовление морковного салата</a:t>
            </a:r>
            <a:endParaRPr lang="ru-RU" sz="4800" b="1" dirty="0">
              <a:latin typeface="Monotype Corsiva" panose="03010101010201010101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1868" y="2029325"/>
            <a:ext cx="9124748" cy="916260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Натереть </a:t>
            </a:r>
            <a:r>
              <a:rPr lang="ru-RU" sz="2000" dirty="0"/>
              <a:t>морковь </a:t>
            </a:r>
            <a:r>
              <a:rPr lang="ru-RU" sz="2000" dirty="0" smtClean="0"/>
              <a:t>на </a:t>
            </a:r>
            <a:r>
              <a:rPr lang="ru-RU" sz="2000" dirty="0"/>
              <a:t>тёрке</a:t>
            </a:r>
            <a:r>
              <a:rPr lang="ru-RU" sz="2000" dirty="0" smtClean="0"/>
              <a:t>. </a:t>
            </a:r>
            <a:r>
              <a:rPr lang="ru-RU" sz="2000" dirty="0"/>
              <a:t>Слегка </a:t>
            </a:r>
            <a:r>
              <a:rPr lang="ru-RU" sz="2000" dirty="0" smtClean="0"/>
              <a:t>посыпать </a:t>
            </a:r>
            <a:r>
              <a:rPr lang="ru-RU" sz="2000" dirty="0"/>
              <a:t>морковь сахарным </a:t>
            </a:r>
            <a:r>
              <a:rPr lang="ru-RU" sz="2000" dirty="0" smtClean="0"/>
              <a:t>песком.</a:t>
            </a:r>
            <a:r>
              <a:rPr lang="ru-RU" dirty="0"/>
              <a:t> </a:t>
            </a:r>
            <a:r>
              <a:rPr lang="ru-RU" sz="2000" dirty="0"/>
              <a:t>Всё </a:t>
            </a:r>
            <a:r>
              <a:rPr lang="ru-RU" sz="2000" dirty="0" smtClean="0"/>
              <a:t>перемешать, дат </a:t>
            </a:r>
            <a:r>
              <a:rPr lang="ru-RU" sz="2000" dirty="0"/>
              <a:t>постоять салату 5 минут, чтобы сахар растворился</a:t>
            </a:r>
            <a:r>
              <a:rPr lang="ru-RU" sz="2000" dirty="0" smtClean="0"/>
              <a:t>.</a:t>
            </a:r>
          </a:p>
          <a:p>
            <a:pPr algn="just"/>
            <a:endParaRPr lang="ru-RU" sz="16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377" y="3044510"/>
            <a:ext cx="5419007" cy="304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67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0872" y="1172307"/>
            <a:ext cx="8630789" cy="1758462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>
                <a:latin typeface="Monotype Corsiva" panose="03010101010201010101" pitchFamily="66" charset="0"/>
              </a:rPr>
              <a:t>Спасибо поварам за </a:t>
            </a:r>
            <a:r>
              <a:rPr lang="ru-RU" sz="4400" b="1" dirty="0" smtClean="0">
                <a:latin typeface="Monotype Corsiva" panose="03010101010201010101" pitchFamily="66" charset="0"/>
              </a:rPr>
              <a:t>вкусный обед!</a:t>
            </a:r>
            <a:br>
              <a:rPr lang="ru-RU" sz="4400" b="1" dirty="0" smtClean="0">
                <a:latin typeface="Monotype Corsiva" panose="03010101010201010101" pitchFamily="66" charset="0"/>
              </a:rPr>
            </a:br>
            <a:r>
              <a:rPr lang="ru-RU" sz="4400" b="1" dirty="0" smtClean="0">
                <a:latin typeface="Monotype Corsiva" panose="03010101010201010101" pitchFamily="66" charset="0"/>
              </a:rPr>
              <a:t>Приятного аппетита</a:t>
            </a:r>
            <a:r>
              <a:rPr lang="ru-RU" sz="4400" b="1" dirty="0">
                <a:latin typeface="Monotype Corsiva" panose="03010101010201010101" pitchFamily="66" charset="0"/>
              </a:rPr>
              <a:t>!</a:t>
            </a:r>
            <a:br>
              <a:rPr lang="ru-RU" sz="4400" b="1" dirty="0">
                <a:latin typeface="Monotype Corsiva" panose="03010101010201010101" pitchFamily="66" charset="0"/>
              </a:rPr>
            </a:br>
            <a:endParaRPr lang="ru-RU" sz="4400" b="1" dirty="0">
              <a:latin typeface="Monotype Corsiva" panose="03010101010201010101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865" y="2641600"/>
            <a:ext cx="4608248" cy="344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62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678</TotalTime>
  <Words>226</Words>
  <Application>Microsoft Office PowerPoint</Application>
  <PresentationFormat>Широкоэкранный</PresentationFormat>
  <Paragraphs>16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Malgun Gothic</vt:lpstr>
      <vt:lpstr>Arial</vt:lpstr>
      <vt:lpstr>Calibri</vt:lpstr>
      <vt:lpstr>Mistral</vt:lpstr>
      <vt:lpstr>Monotype Corsiva</vt:lpstr>
      <vt:lpstr>Nirmala UI</vt:lpstr>
      <vt:lpstr>Times New Roman</vt:lpstr>
      <vt:lpstr>Trebuchet MS</vt:lpstr>
      <vt:lpstr>Wingdings 3</vt:lpstr>
      <vt:lpstr>Аспект</vt:lpstr>
      <vt:lpstr>  МБОУ «СОШ №1 с.Алхан-Кала» Приготовление обеда  поварами школьной столовой «Куринные котлеты с картофельным пюре и морковный салат» </vt:lpstr>
      <vt:lpstr>Школьное питание – залог здоровья  подрастающего поколения   </vt:lpstr>
      <vt:lpstr>  Куриный фарш – высокобелковый, диетический продукт с уникальным составом. Преимущество мяса курицы – рекордное количество белка на 100 грамм. Оно достигает 22% от общей массы продукта. Для сравнения: в индейке – 19-20%, в говядине – 18-19%. В курином фарше содержится четверть суточной нормы таких полезных веществ, как витамины В5, В6, РР, калий, фосфор и незаменимая Омега-6. Также в нём много селена, цинка, серы, витамина B12.  Эти микроэлементы задействованы в ключевых процессах организма. </vt:lpstr>
      <vt:lpstr>Приготовление куриных котлет </vt:lpstr>
      <vt:lpstr>Приготовление картофельного пюре </vt:lpstr>
      <vt:lpstr>Приготовление картофельного пюре</vt:lpstr>
      <vt:lpstr>      Приготовление морковного салата</vt:lpstr>
      <vt:lpstr>Спасибо поварам за вкусный обед! Приятного аппетита!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Administrator</dc:creator>
  <cp:lastModifiedBy>Administrator</cp:lastModifiedBy>
  <cp:revision>28</cp:revision>
  <cp:lastPrinted>2024-05-08T15:53:15Z</cp:lastPrinted>
  <dcterms:created xsi:type="dcterms:W3CDTF">2024-05-08T15:36:02Z</dcterms:created>
  <dcterms:modified xsi:type="dcterms:W3CDTF">2026-05-15T16:53:37Z</dcterms:modified>
</cp:coreProperties>
</file>